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60" r:id="rId4"/>
    <p:sldId id="345" r:id="rId5"/>
    <p:sldId id="284" r:id="rId6"/>
    <p:sldId id="350" r:id="rId7"/>
    <p:sldId id="287" r:id="rId8"/>
    <p:sldId id="293" r:id="rId9"/>
    <p:sldId id="296" r:id="rId10"/>
    <p:sldId id="300" r:id="rId11"/>
    <p:sldId id="304" r:id="rId12"/>
    <p:sldId id="329" r:id="rId13"/>
    <p:sldId id="351" r:id="rId14"/>
    <p:sldId id="307" r:id="rId15"/>
    <p:sldId id="346" r:id="rId16"/>
    <p:sldId id="321" r:id="rId17"/>
    <p:sldId id="352" r:id="rId18"/>
    <p:sldId id="343" r:id="rId19"/>
    <p:sldId id="320" r:id="rId20"/>
  </p:sldIdLst>
  <p:sldSz cx="12192000" cy="6858000"/>
  <p:notesSz cx="9926638" cy="6797675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385723"/>
    <a:srgbClr val="EAEFF7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79" autoAdjust="0"/>
    <p:restoredTop sz="94660"/>
  </p:normalViewPr>
  <p:slideViewPr>
    <p:cSldViewPr snapToGrid="0">
      <p:cViewPr varScale="1">
        <p:scale>
          <a:sx n="48" d="100"/>
          <a:sy n="48" d="100"/>
        </p:scale>
        <p:origin x="72" y="672"/>
      </p:cViewPr>
      <p:guideLst>
        <p:guide orient="horz" pos="211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0641"/>
          </a:xfrm>
          <a:prstGeom prst="rect">
            <a:avLst/>
          </a:prstGeom>
        </p:spPr>
        <p:txBody>
          <a:bodyPr vert="horz" lIns="90823" tIns="45412" rIns="90823" bIns="45412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40641"/>
          </a:xfrm>
          <a:prstGeom prst="rect">
            <a:avLst/>
          </a:prstGeom>
        </p:spPr>
        <p:txBody>
          <a:bodyPr vert="horz" lIns="90823" tIns="45412" rIns="90823" bIns="45412" rtlCol="0"/>
          <a:lstStyle>
            <a:lvl1pPr algn="r">
              <a:defRPr sz="1200"/>
            </a:lvl1pPr>
          </a:lstStyle>
          <a:p>
            <a:fld id="{EC5B952B-5C2E-4007-8C56-98D41BD1A825}" type="datetimeFigureOut">
              <a:rPr lang="zh-HK" altLang="en-US" smtClean="0"/>
              <a:t>3/9/2020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7035"/>
            <a:ext cx="4301543" cy="340640"/>
          </a:xfrm>
          <a:prstGeom prst="rect">
            <a:avLst/>
          </a:prstGeom>
        </p:spPr>
        <p:txBody>
          <a:bodyPr vert="horz" lIns="90823" tIns="45412" rIns="90823" bIns="45412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7035"/>
            <a:ext cx="4301543" cy="340640"/>
          </a:xfrm>
          <a:prstGeom prst="rect">
            <a:avLst/>
          </a:prstGeom>
        </p:spPr>
        <p:txBody>
          <a:bodyPr vert="horz" lIns="90823" tIns="45412" rIns="90823" bIns="45412" rtlCol="0" anchor="b"/>
          <a:lstStyle>
            <a:lvl1pPr algn="r">
              <a:defRPr sz="1200"/>
            </a:lvl1pPr>
          </a:lstStyle>
          <a:p>
            <a:fld id="{A5B33855-8491-4EE2-94B5-EE219A047F0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1543" cy="341064"/>
          </a:xfrm>
          <a:prstGeom prst="rect">
            <a:avLst/>
          </a:prstGeom>
        </p:spPr>
        <p:txBody>
          <a:bodyPr vert="horz" lIns="90823" tIns="45412" rIns="90823" bIns="45412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2"/>
            <a:ext cx="4301543" cy="341064"/>
          </a:xfrm>
          <a:prstGeom prst="rect">
            <a:avLst/>
          </a:prstGeom>
        </p:spPr>
        <p:txBody>
          <a:bodyPr vert="horz" lIns="90823" tIns="45412" rIns="90823" bIns="45412" rtlCol="0"/>
          <a:lstStyle>
            <a:lvl1pPr algn="r">
              <a:defRPr sz="1200"/>
            </a:lvl1pPr>
          </a:lstStyle>
          <a:p>
            <a:fld id="{263C74F9-431C-4098-871D-13B266AB7490}" type="datetimeFigureOut">
              <a:rPr lang="zh-HK" altLang="en-US" smtClean="0"/>
              <a:t>3/9/2020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3" tIns="45412" rIns="90823" bIns="45412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0823" tIns="45412" rIns="90823" bIns="45412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0823" tIns="45412" rIns="90823" bIns="45412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0823" tIns="45412" rIns="90823" bIns="45412" rtlCol="0" anchor="b"/>
          <a:lstStyle>
            <a:lvl1pPr algn="r">
              <a:defRPr sz="1200"/>
            </a:lvl1pPr>
          </a:lstStyle>
          <a:p>
            <a:fld id="{E8993243-0E1F-4CF3-A764-2294E3770185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991F-226F-4D9C-8C84-CC6952DDE275}" type="datetime1">
              <a:rPr lang="zh-HK" altLang="en-US" smtClean="0"/>
              <a:t>3/9/2020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1B95-A1CA-48A7-BF2A-5A5F8C84FC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1C73-E460-43EB-9EFC-AE2A759B7A60}" type="datetime1">
              <a:rPr lang="zh-HK" altLang="en-US" smtClean="0"/>
              <a:t>3/9/2020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1B95-A1CA-48A7-BF2A-5A5F8C84FC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598F-03FD-4542-ABB5-3756A8AF2157}" type="datetime1">
              <a:rPr lang="zh-HK" altLang="en-US" smtClean="0"/>
              <a:t>3/9/2020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1B95-A1CA-48A7-BF2A-5A5F8C84FC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1134-45A3-4DDD-B8FE-D2A0F786E72D}" type="datetime1">
              <a:rPr lang="zh-HK" altLang="en-US" smtClean="0"/>
              <a:t>3/9/2020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1B95-A1CA-48A7-BF2A-5A5F8C84FC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D83C-B397-4555-B163-0E37671E3753}" type="datetime1">
              <a:rPr lang="zh-HK" altLang="en-US" smtClean="0"/>
              <a:t>3/9/2020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1B95-A1CA-48A7-BF2A-5A5F8C84FC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335CE-4026-4445-8B68-D1C766CAFB49}" type="datetime1">
              <a:rPr lang="zh-HK" altLang="en-US" smtClean="0"/>
              <a:t>3/9/2020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1B95-A1CA-48A7-BF2A-5A5F8C84FC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8C33-F4A2-4F76-A343-02B59F91B370}" type="datetime1">
              <a:rPr lang="zh-HK" altLang="en-US" smtClean="0"/>
              <a:t>3/9/2020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1B95-A1CA-48A7-BF2A-5A5F8C84FC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93A2-7216-4D51-9595-A2B5B87B208B}" type="datetime1">
              <a:rPr lang="zh-HK" altLang="en-US" smtClean="0"/>
              <a:t>3/9/2020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1B95-A1CA-48A7-BF2A-5A5F8C84FC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C4F6-7F1F-4B13-A9C8-6AD158367E9C}" type="datetime1">
              <a:rPr lang="zh-HK" altLang="en-US" smtClean="0"/>
              <a:t>3/9/2020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1B95-A1CA-48A7-BF2A-5A5F8C84FC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5A9E-18D8-448F-A413-7AEDB283FDA5}" type="datetime1">
              <a:rPr lang="zh-HK" altLang="en-US" smtClean="0"/>
              <a:t>3/9/2020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1B95-A1CA-48A7-BF2A-5A5F8C84FC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55C5-78D0-4A55-BFD8-A254603B47C4}" type="datetime1">
              <a:rPr lang="zh-HK" altLang="en-US" smtClean="0"/>
              <a:t>3/9/2020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1B95-A1CA-48A7-BF2A-5A5F8C84FC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591B5-4214-40CC-99F6-5677510B1120}" type="datetime1">
              <a:rPr lang="zh-HK" altLang="en-US" smtClean="0"/>
              <a:t>3/9/2020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61B95-A1CA-48A7-BF2A-5A5F8C84FC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udenthealth.gov.hk/tc_chi/health/health_dn/health_dn_vit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udenthealth.gov.hk/tc_chi/health/health_dn/health_dn_rb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529542" y="2951164"/>
            <a:ext cx="8012083" cy="3297237"/>
          </a:xfrm>
        </p:spPr>
        <p:txBody>
          <a:bodyPr>
            <a:normAutofit fontScale="90000"/>
          </a:bodyPr>
          <a:lstStyle/>
          <a:p>
            <a:br>
              <a:rPr lang="en-US" altLang="zh-TW" sz="53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altLang="zh-TW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zh-TW" altLang="en-US" sz="5300" b="1" dirty="0">
                <a:solidFill>
                  <a:schemeClr val="accent6">
                    <a:lumMod val="50000"/>
                  </a:schemeClr>
                </a:solidFill>
              </a:rPr>
              <a:t>建立健康生活模式</a:t>
            </a:r>
            <a:br>
              <a:rPr lang="en-US" altLang="zh-TW" sz="53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zh-TW" altLang="en-US" sz="5300" b="1" dirty="0">
                <a:solidFill>
                  <a:schemeClr val="accent6">
                    <a:lumMod val="50000"/>
                  </a:schemeClr>
                </a:solidFill>
              </a:rPr>
              <a:t>提升免疫力</a:t>
            </a:r>
            <a:br>
              <a:rPr lang="en-US" altLang="zh-TW" sz="53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altLang="zh-TW" sz="53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zh-TW" altLang="en-US" sz="5300" b="1" dirty="0">
                <a:solidFill>
                  <a:schemeClr val="accent6">
                    <a:lumMod val="75000"/>
                  </a:schemeClr>
                </a:solidFill>
              </a:rPr>
              <a:t>飲食與健康</a:t>
            </a:r>
            <a:br>
              <a:rPr lang="en-US" altLang="zh-TW" sz="53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altLang="zh-TW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altLang="zh-TW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</a:rPr>
              <a:t>科技與生活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</a:rPr>
              <a:t>初中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zh-TW" altLang="en-US" sz="40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1B95-A1CA-48A7-BF2A-5A5F8C84FC94}" type="slidenum">
              <a:rPr lang="zh-HK" altLang="en-US" smtClean="0"/>
              <a:t>1</a:t>
            </a:fld>
            <a:endParaRPr lang="zh-HK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5744" y="6048573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資料來源：衞生署衞生防護中心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487170" y="723265"/>
            <a:ext cx="65468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油、鹽及糖類</a:t>
            </a:r>
            <a:endParaRPr lang="zh-HK" altLang="en-US" sz="44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00170" y="1810214"/>
            <a:ext cx="51988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主要功用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/>
              <a:t>食物中的脂肪或油份提供身體需要的脂肪酸，並協助身體吸收脂溶性維他命，如維他命 </a:t>
            </a:r>
            <a:r>
              <a:rPr lang="en-US" altLang="zh-TW" sz="2400" dirty="0"/>
              <a:t>A </a:t>
            </a:r>
            <a:r>
              <a:rPr lang="zh-TW" altLang="en-US" sz="2400" dirty="0"/>
              <a:t>、 </a:t>
            </a:r>
            <a:r>
              <a:rPr lang="en-US" altLang="zh-TW" sz="2400" dirty="0"/>
              <a:t>D </a:t>
            </a:r>
            <a:r>
              <a:rPr lang="zh-TW" altLang="en-US" sz="2400" dirty="0"/>
              <a:t>、 </a:t>
            </a:r>
            <a:r>
              <a:rPr lang="en-US" altLang="zh-TW" sz="2400" dirty="0"/>
              <a:t>E </a:t>
            </a:r>
            <a:r>
              <a:rPr lang="zh-TW" altLang="en-US" sz="2400" dirty="0"/>
              <a:t>和 </a:t>
            </a:r>
            <a:r>
              <a:rPr lang="en-US" altLang="zh-TW" sz="2400" dirty="0"/>
              <a:t>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/>
              <a:t>糖提供熱量</a:t>
            </a: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/>
              <a:t>鹽提供鈉</a:t>
            </a:r>
            <a:endParaRPr lang="en-US" altLang="zh-TW" sz="2400" dirty="0"/>
          </a:p>
          <a:p>
            <a:endParaRPr lang="zh-HK" altLang="en-US" sz="24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6756212" y="1810214"/>
            <a:ext cx="4355134" cy="2584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/>
              <a:t>健康錦囊</a:t>
            </a:r>
            <a:endParaRPr lang="en-US" altLang="zh-TW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/>
              <a:t>不少的食物都含有隱藏的油、鹽和糖，尤其是預先包裝食物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sym typeface="+mn-ea"/>
              </a:rPr>
              <a:t>選擇脂肪、糖和鈉（鹽）</a:t>
            </a:r>
            <a:br>
              <a:rPr lang="zh-TW" altLang="en-US" sz="2000" dirty="0">
                <a:sym typeface="+mn-ea"/>
              </a:rPr>
            </a:br>
            <a:r>
              <a:rPr lang="zh-TW" altLang="en-US" sz="2000" dirty="0">
                <a:sym typeface="+mn-ea"/>
              </a:rPr>
              <a:t>含量較低的產品</a:t>
            </a:r>
            <a:endParaRPr lang="zh-TW" alt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000" dirty="0"/>
          </a:p>
          <a:p>
            <a:pPr indent="0">
              <a:buFont typeface="Arial" panose="020B0604020202020204" pitchFamily="34" charset="0"/>
              <a:buNone/>
            </a:pPr>
            <a:endParaRPr lang="zh-HK" altLang="en-US" sz="2000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</p:nvPr>
        </p:nvGraphicFramePr>
        <p:xfrm>
          <a:off x="6706870" y="4394677"/>
          <a:ext cx="4404360" cy="1287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4400550" imgH="1285875" progId="Paint.Picture">
                  <p:embed/>
                </p:oleObj>
              </mc:Choice>
              <mc:Fallback>
                <p:oleObj r:id="rId3" imgW="4400550" imgH="1285875" progId="Paint.Picture">
                  <p:embed/>
                  <p:pic>
                    <p:nvPicPr>
                      <p:cNvPr id="0" name="Picture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6870" y="4394677"/>
                        <a:ext cx="4404360" cy="1287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602103"/>
            <a:ext cx="10515600" cy="922879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流質飲品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1832759"/>
            <a:ext cx="5282085" cy="21712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dirty="0"/>
              <a:t>主要功用</a:t>
            </a:r>
          </a:p>
          <a:p>
            <a:r>
              <a:rPr lang="zh-TW" altLang="en-US" sz="2400" dirty="0"/>
              <a:t>補充身體因新陳代謝、出汗等所流失的水份</a:t>
            </a:r>
            <a:endParaRPr lang="en-US" altLang="zh-TW" sz="2400" dirty="0"/>
          </a:p>
          <a:p>
            <a:r>
              <a:rPr lang="zh-TW" altLang="en-US" sz="2400" dirty="0"/>
              <a:t>幫助維持體溫，傳送養份和氧氣及排走身體的廢物</a:t>
            </a: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1405" y="6288833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資料來源：衞生署衞生防護中心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968836" y="1832759"/>
            <a:ext cx="4028169" cy="47390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/>
              <a:t>健康錦囊</a:t>
            </a:r>
            <a:endParaRPr lang="en-US" altLang="zh-TW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/>
              <a:t>減少飲用添加了糖的飲料，如汽水、由濃縮果汁製成的果汁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/>
              <a:t>咖啡因有利尿作用，故飲用有咖啡因的飲料，如咖啡、茶時，須額外補充水份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/>
              <a:t>酒精飲料不被視為水份的來源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/>
              <a:t>要</a:t>
            </a:r>
            <a:r>
              <a:rPr lang="zh-TW" altLang="en-US" sz="2000" dirty="0">
                <a:sym typeface="+mn-ea"/>
              </a:rPr>
              <a:t>飲用</a:t>
            </a:r>
            <a:r>
              <a:rPr lang="zh-TW" altLang="en-US" sz="2000" dirty="0"/>
              <a:t>足夠水</a:t>
            </a:r>
            <a:r>
              <a:rPr lang="zh-TW" altLang="en-US" sz="2000" dirty="0">
                <a:sym typeface="+mn-ea"/>
              </a:rPr>
              <a:t>份</a:t>
            </a:r>
            <a:endParaRPr lang="en-US" altLang="zh-TW" sz="2000" dirty="0"/>
          </a:p>
          <a:p>
            <a:pPr indent="0">
              <a:buFont typeface="Arial" panose="020B0604020202020204" pitchFamily="34" charset="0"/>
              <a:buNone/>
            </a:pPr>
            <a:endParaRPr lang="en-US" altLang="zh-TW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TW" altLang="en-US" sz="2000" dirty="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TW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0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793" y="4722586"/>
            <a:ext cx="2266682" cy="99167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836" y="292936"/>
            <a:ext cx="10515600" cy="490836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</a:rPr>
              <a:t>維他命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28473" y="783772"/>
          <a:ext cx="10996862" cy="5561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9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chemeClr val="bg1"/>
                          </a:solidFill>
                        </a:rPr>
                        <a:t>維他命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chemeClr val="bg1"/>
                          </a:solidFill>
                        </a:rPr>
                        <a:t>功能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chemeClr val="bg1"/>
                          </a:solidFill>
                        </a:rPr>
                        <a:t>來源（例子）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4088"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維他命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560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dirty="0"/>
                        <a:t>促進發育</a:t>
                      </a:r>
                      <a:endParaRPr lang="en-US" altLang="zh-TW" sz="1600" dirty="0"/>
                    </a:p>
                    <a:p>
                      <a:pPr marL="35560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dirty="0"/>
                        <a:t>保護身體組織不會受到破壞及感染</a:t>
                      </a:r>
                      <a:endParaRPr lang="en-US" altLang="zh-TW" sz="1600" dirty="0"/>
                    </a:p>
                    <a:p>
                      <a:pPr marL="35560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dirty="0"/>
                        <a:t>保持皮膚、呼吸和消化系統健康</a:t>
                      </a:r>
                      <a:endParaRPr lang="en-US" altLang="zh-TW" sz="1600" dirty="0"/>
                    </a:p>
                    <a:p>
                      <a:pPr marL="35560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dirty="0"/>
                        <a:t>幫助眼睛適應暗的光線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橙黃色的水果和蔬菜、奶類製品、蛋黃、油性魚、肝臟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維他命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組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560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dirty="0"/>
                        <a:t>幫助釋放食物中的熱量</a:t>
                      </a:r>
                      <a:endParaRPr lang="en-US" altLang="zh-TW" sz="1600" dirty="0"/>
                    </a:p>
                    <a:p>
                      <a:pPr marL="35560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dirty="0"/>
                        <a:t>維持正常生長和健康的皮膚及神經系統</a:t>
                      </a:r>
                      <a:endParaRPr lang="en-US" altLang="zh-TW" sz="1600" dirty="0"/>
                    </a:p>
                    <a:p>
                      <a:pPr marL="35560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dirty="0"/>
                        <a:t>幫助製造紅血球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深綠色蔬菜、雞、魚、瘦肉、肝臟、穀類、果仁、豆類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維他命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560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TW" altLang="en-US" sz="1600" dirty="0"/>
                        <a:t>幫助構造身體的結締組織，鞏固內臟及體內組織</a:t>
                      </a:r>
                    </a:p>
                    <a:p>
                      <a:pPr marL="35560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dirty="0"/>
                        <a:t>促進傷口復原、保持血管健康</a:t>
                      </a:r>
                      <a:endParaRPr lang="en-US" altLang="zh-TW" sz="1600" dirty="0"/>
                    </a:p>
                    <a:p>
                      <a:pPr marL="35560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dirty="0"/>
                        <a:t>增強身體扺抗力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zh-TW" altLang="en-US" sz="1600" dirty="0"/>
                        <a:t>防止疾病感染</a:t>
                      </a:r>
                      <a:endParaRPr lang="en-US" altLang="zh-TW" sz="1600" dirty="0"/>
                    </a:p>
                    <a:p>
                      <a:pPr marL="35560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dirty="0"/>
                        <a:t>幫助吸收鐵</a:t>
                      </a:r>
                      <a:endParaRPr lang="en-US" altLang="zh-TW" sz="1600" dirty="0"/>
                    </a:p>
                  </a:txBody>
                  <a:tcPr marL="19050" marR="19050" marT="19050" marB="1905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綠色蔬菜、柑橘類水果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維他命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45720"/>
                </a:tc>
                <a:tc>
                  <a:txBody>
                    <a:bodyPr/>
                    <a:lstStyle/>
                    <a:p>
                      <a:pPr marL="35560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dirty="0"/>
                        <a:t>幫助發育</a:t>
                      </a:r>
                      <a:endParaRPr lang="en-US" altLang="zh-TW" sz="1600" dirty="0"/>
                    </a:p>
                    <a:p>
                      <a:pPr marL="3556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dirty="0"/>
                        <a:t>幫助吸收鈣</a:t>
                      </a:r>
                    </a:p>
                  </a:txBody>
                  <a:tcPr marL="19050" marR="19050" marT="19050" marB="1905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皮膚在陽光照射下自行製造、油性魚、肝臟、蛋黃、人造牛油</a:t>
                      </a:r>
                      <a:endParaRPr lang="zh-TW" altLang="en-US" sz="1600" strike="sngStrike" dirty="0">
                        <a:solidFill>
                          <a:srgbClr val="FF00FF"/>
                        </a:solidFill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維他命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R="45720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對健康的皮膚有幫助</a:t>
                      </a:r>
                      <a:endParaRPr lang="en-US" altLang="zh-TW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可能有助預防心臟病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雞蛋、堅果、種子、穀類製品、植物油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維他命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</a:p>
                  </a:txBody>
                  <a:tcPr marR="45720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幫助血液凝固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綠色蔬菜、豆類、水果、穀物、肉類、肝臟、可以由大腸中的細菌製成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18166" y="6434067"/>
            <a:ext cx="107309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TW" altLang="en-US" sz="1600" dirty="0"/>
              <a:t>更多詳情可參考</a:t>
            </a:r>
            <a:r>
              <a:rPr lang="zh-HK" altLang="en-US" sz="1600" dirty="0">
                <a:latin typeface="+mj-ea"/>
              </a:rPr>
              <a:t>衞生署</a:t>
            </a:r>
            <a:r>
              <a:rPr lang="zh-TW" altLang="en-US" sz="1600" dirty="0"/>
              <a:t>網頁 </a:t>
            </a:r>
            <a:r>
              <a:rPr lang="en-US" altLang="zh-TW" sz="1600" dirty="0"/>
              <a:t>(</a:t>
            </a:r>
            <a:r>
              <a:rPr lang="en-US" altLang="zh-HK" sz="1600" dirty="0">
                <a:hlinkClick r:id="rId2"/>
              </a:rPr>
              <a:t>https://www.studenthealth.gov.hk/tc_chi/health/health_dn/health_dn_vit.html</a:t>
            </a:r>
            <a:r>
              <a:rPr lang="en-US" altLang="zh-HK" sz="1600" dirty="0"/>
              <a:t>)</a:t>
            </a:r>
            <a:endParaRPr lang="en-US" altLang="zh-TW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430" y="641780"/>
            <a:ext cx="8166659" cy="653143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</a:rPr>
              <a:t>礦物質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02430" y="1654523"/>
          <a:ext cx="10179698" cy="3593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2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936"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bg1"/>
                          </a:solidFill>
                        </a:rPr>
                        <a:t>礦物質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bg1"/>
                          </a:solidFill>
                        </a:rPr>
                        <a:t>功能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bg1"/>
                          </a:solidFill>
                        </a:rPr>
                        <a:t>來源（例子）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705"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鐵</a:t>
                      </a:r>
                      <a:endParaRPr lang="zh-TW" altLang="en-US" sz="18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dirty="0"/>
                        <a:t>構成血液中的血紅素</a:t>
                      </a:r>
                      <a:endParaRPr lang="en-US" altLang="zh-TW" sz="18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zh-TW" altLang="en-US" sz="1800" dirty="0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紅肉、肝臟、腎臟、蛋黃、谷咕粉、杏脯、提子乾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329"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鈣和磷</a:t>
                      </a:r>
                      <a:endParaRPr lang="zh-TW" altLang="en-US" sz="18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構成牙齒和骨骼的主要成分</a:t>
                      </a:r>
                      <a:endParaRPr lang="en-US" altLang="zh-TW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幫助血液凝固</a:t>
                      </a:r>
                      <a:endParaRPr lang="en-US" altLang="zh-TW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維持肌肉和神經系統的正常運作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奶類製品、豆腐、綠色蔬菜、蛋、果仁、乾果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485"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鈉</a:t>
                      </a:r>
                      <a:endParaRPr lang="zh-TW" altLang="en-US" sz="18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調節身體的內分泌</a:t>
                      </a:r>
                      <a:endParaRPr lang="en-US" altLang="zh-TW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維持肌肉和神經系統的正常運作</a:t>
                      </a:r>
                      <a:endParaRPr lang="en-US" altLang="zh-TW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蔬菜、肉、牛奶、蛋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705"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碘</a:t>
                      </a:r>
                      <a:endParaRPr lang="zh-TW" altLang="en-US" sz="18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幫助甲狀腺運作、維持正常</a:t>
                      </a: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新陳代謝</a:t>
                      </a:r>
                      <a:endParaRPr lang="en-US" altLang="zh-TW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海鮮、紫菜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13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802430" y="6352143"/>
            <a:ext cx="93337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更多詳情可參考</a:t>
            </a:r>
            <a:r>
              <a:rPr lang="zh-HK" altLang="en-US" sz="1600" dirty="0">
                <a:latin typeface="+mj-ea"/>
              </a:rPr>
              <a:t>衞生署</a:t>
            </a:r>
            <a:r>
              <a:rPr lang="zh-TW" altLang="en-US" sz="1600" dirty="0"/>
              <a:t>網頁 </a:t>
            </a:r>
            <a:r>
              <a:rPr lang="en-US" altLang="zh-TW" sz="1600" dirty="0"/>
              <a:t>(</a:t>
            </a:r>
            <a:r>
              <a:rPr lang="en-US" altLang="zh-HK" sz="1600" dirty="0">
                <a:hlinkClick r:id="rId2"/>
              </a:rPr>
              <a:t>https://www.studenthealth.gov.hk/tc_chi/health/health_dn/health_dn_rb.html</a:t>
            </a:r>
            <a:r>
              <a:rPr lang="en-US" altLang="zh-HK" sz="1600" dirty="0"/>
              <a:t>)</a:t>
            </a:r>
            <a:endParaRPr lang="zh-HK" alt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1461093" y="814193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</a:rPr>
              <a:t>膳食計劃 ─  </a:t>
            </a:r>
            <a:br>
              <a:rPr lang="en-US" altLang="zh-TW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zh-TW" altLang="en-US" sz="4900" kern="10" dirty="0">
                <a:ln w="11430"/>
                <a:solidFill>
                  <a:schemeClr val="accent6">
                    <a:lumMod val="75000"/>
                  </a:schemeClr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設計家庭膳食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1B95-A1CA-48A7-BF2A-5A5F8C84FC94}" type="slidenum">
              <a:rPr lang="zh-HK" altLang="en-US" smtClean="0"/>
              <a:t>14</a:t>
            </a:fld>
            <a:endParaRPr lang="zh-HK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922747" y="3578742"/>
            <a:ext cx="8208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為不同營養需要的家庭成員設計及預備膳食，例如：</a:t>
            </a:r>
            <a:endParaRPr lang="en-US" altLang="zh-TW" sz="2400" dirty="0"/>
          </a:p>
          <a:p>
            <a:pPr marL="285750" indent="-285750">
              <a:buFontTx/>
              <a:buChar char="-"/>
            </a:pPr>
            <a:r>
              <a:rPr lang="zh-TW" altLang="en-US" sz="2400" dirty="0"/>
              <a:t>青少年、成年人、長者</a:t>
            </a:r>
            <a:endParaRPr lang="en-US" altLang="zh-TW" sz="2400" dirty="0"/>
          </a:p>
          <a:p>
            <a:pPr marL="285750" indent="-285750">
              <a:buFontTx/>
              <a:buChar char="-"/>
            </a:pPr>
            <a:r>
              <a:rPr lang="zh-TW" altLang="en-US" sz="2400" dirty="0"/>
              <a:t>不同健康狀況的家庭成員</a:t>
            </a:r>
            <a:endParaRPr lang="en-US" altLang="zh-TW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258" y="525592"/>
            <a:ext cx="6771796" cy="735887"/>
          </a:xfrm>
        </p:spPr>
        <p:txBody>
          <a:bodyPr>
            <a:normAutofit/>
          </a:bodyPr>
          <a:lstStyle/>
          <a:p>
            <a:r>
              <a:rPr lang="zh-TW" altLang="en-US" b="1" kern="10" dirty="0">
                <a:ln w="11430"/>
                <a:solidFill>
                  <a:schemeClr val="accent6">
                    <a:lumMod val="75000"/>
                  </a:schemeClr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設計膳食的考慮事項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0670" y="1533978"/>
            <a:ext cx="6863384" cy="4120617"/>
          </a:xfrm>
        </p:spPr>
        <p:txBody>
          <a:bodyPr>
            <a:noAutofit/>
          </a:bodyPr>
          <a:lstStyle/>
          <a:p>
            <a:pPr marL="228600" lvl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zh-TW" altLang="en-US" dirty="0"/>
              <a:t>適當的營養攝取量：正確的份量</a:t>
            </a:r>
            <a:endParaRPr lang="en-US" altLang="zh-TW" dirty="0"/>
          </a:p>
          <a:p>
            <a:pPr marL="228600" lvl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zh-TW" altLang="en-US" dirty="0"/>
              <a:t>個人喜好和需要：包括年齡、性別、職業、健康意識、特別的營養需求量、文化和宗教等因素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zh-TW" altLang="en-US" dirty="0"/>
              <a:t>費用：利用預算範圍的金錢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zh-TW" altLang="en-US" dirty="0"/>
              <a:t>烹調方法：交替不同的烹調方法 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zh-TW" altLang="en-US" dirty="0"/>
              <a:t>季節性因素：新鮮食品的供應，準備方法和上菜時的溫度</a:t>
            </a:r>
            <a:endParaRPr lang="en-US" altLang="zh-TW" dirty="0"/>
          </a:p>
          <a:p>
            <a:pPr marL="228600" lvl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zh-TW" altLang="en-US" dirty="0"/>
              <a:t>場合：為不同場合準備食物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685567" y="3594287"/>
            <a:ext cx="3668233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提示</a:t>
            </a:r>
            <a:r>
              <a:rPr lang="en-US" altLang="zh-TW" sz="24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400" dirty="0"/>
              <a:t> 應用學習過的概念</a:t>
            </a:r>
            <a:endParaRPr lang="en-US" altLang="zh-TW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400" dirty="0"/>
              <a:t> 從可靠的網站尋找所需</a:t>
            </a:r>
            <a:endParaRPr lang="en-US" altLang="zh-TW" sz="2400" dirty="0"/>
          </a:p>
          <a:p>
            <a:r>
              <a:rPr lang="en-US" altLang="zh-TW" sz="2400" dirty="0"/>
              <a:t>   </a:t>
            </a:r>
            <a:r>
              <a:rPr lang="zh-TW" altLang="en-US" sz="2400" dirty="0"/>
              <a:t>要的資訊</a:t>
            </a:r>
            <a:r>
              <a:rPr lang="en-US" altLang="zh-TW" sz="2400" dirty="0"/>
              <a:t>/</a:t>
            </a:r>
            <a:r>
              <a:rPr lang="zh-TW" altLang="en-US" sz="2400" dirty="0"/>
              <a:t>工具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1B95-A1CA-48A7-BF2A-5A5F8C84FC94}" type="slidenum">
              <a:rPr lang="zh-HK" altLang="en-US" smtClean="0"/>
              <a:t>15</a:t>
            </a:fld>
            <a:endParaRPr lang="zh-HK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451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為家人預備膳食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84249"/>
            <a:ext cx="10515600" cy="2174315"/>
          </a:xfrm>
        </p:spPr>
        <p:txBody>
          <a:bodyPr>
            <a:normAutofit/>
          </a:bodyPr>
          <a:lstStyle/>
          <a:p>
            <a:pPr algn="just"/>
            <a:r>
              <a:rPr lang="zh-TW" altLang="en-US" sz="2400" dirty="0"/>
              <a:t>設計膳食時多關心、尊重及接受家庭成員的不同營養需要</a:t>
            </a:r>
            <a:endParaRPr lang="en-US" altLang="zh-TW" sz="2400" dirty="0"/>
          </a:p>
          <a:p>
            <a:pPr algn="just"/>
            <a:r>
              <a:rPr lang="zh-TW" altLang="en-US" sz="2400" dirty="0"/>
              <a:t>考慮多元化的菜式，提供不同種類的材料、質感及烹調方法，以照顧每一位家庭成員的需要</a:t>
            </a:r>
            <a:endParaRPr lang="en-US" altLang="zh-TW" sz="2400" dirty="0"/>
          </a:p>
          <a:p>
            <a:pPr algn="just"/>
            <a:r>
              <a:rPr lang="zh-TW" altLang="en-US" sz="2400" dirty="0"/>
              <a:t>家庭成員之間彼此遷就，不要只顧及自己的喜好而忽略其他人的需要</a:t>
            </a:r>
            <a:endParaRPr lang="en-US" altLang="zh-TW" sz="2400" dirty="0"/>
          </a:p>
          <a:p>
            <a:pPr algn="just"/>
            <a:r>
              <a:rPr lang="zh-TW" altLang="en-US" sz="2400" dirty="0"/>
              <a:t>為家人烹調食物、一起分享，是一件值得感恩的事</a:t>
            </a:r>
            <a:endParaRPr lang="en-US" altLang="zh-TW" sz="2400" dirty="0"/>
          </a:p>
          <a:p>
            <a:pPr algn="just"/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1B95-A1CA-48A7-BF2A-5A5F8C84FC94}" type="slidenum">
              <a:rPr lang="zh-HK" altLang="en-US" smtClean="0"/>
              <a:t>16</a:t>
            </a:fld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567" y="4020560"/>
            <a:ext cx="2266943" cy="222666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4017032"/>
            <a:ext cx="2216727" cy="21215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963" y="631986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4400" b="1" i="0" u="none" strike="noStrike" kern="10" cap="none" spc="0" normalizeH="0" baseline="0" noProof="0" dirty="0">
                <a:ln w="11430"/>
                <a:solidFill>
                  <a:srgbClr val="336600"/>
                </a:solidFill>
                <a:uLnTx/>
                <a:uFillTx/>
                <a:latin typeface="FrankRuehl" panose="020E0503060101010101" pitchFamily="34" charset="-79"/>
                <a:ea typeface="新細明體" panose="02020500000000000000" pitchFamily="18" charset="-120"/>
                <a:cs typeface="FrankRuehl" panose="020E0503060101010101" pitchFamily="34" charset="-79"/>
              </a:rPr>
              <a:t>建議每天的攝取量</a:t>
            </a:r>
            <a:endParaRPr kumimoji="0" lang="en-US" sz="4400" b="1" i="0" u="none" strike="noStrike" kern="10" cap="none" spc="0" normalizeH="0" baseline="0" noProof="0" dirty="0">
              <a:ln w="11430"/>
              <a:solidFill>
                <a:srgbClr val="336600"/>
              </a:solidFill>
              <a:uLnTx/>
              <a:uFillTx/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1963" y="1773641"/>
            <a:ext cx="9343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</a:rPr>
              <a:t>世界衞生組織和聯合國糧食及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新細明體" panose="02020500000000000000" pitchFamily="18" charset="-120"/>
              </a:rPr>
              <a:t>農業組織建議碳水化合物的攝取量應至少是人體每天所需熱量的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新細明體" panose="02020500000000000000" pitchFamily="18" charset="-120"/>
              </a:rPr>
              <a:t>55%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新細明體" panose="02020500000000000000" pitchFamily="18" charset="-120"/>
              </a:rPr>
              <a:t>，蛋白質應是人體每天所需熱量的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新細明體" panose="02020500000000000000" pitchFamily="18" charset="-120"/>
              </a:rPr>
              <a:t>10</a:t>
            </a:r>
            <a:r>
              <a:rPr lang="en-US" altLang="zh-TW" sz="2400" dirty="0">
                <a:solidFill>
                  <a:prstClr val="black"/>
                </a:solidFill>
                <a:ea typeface="新細明體" panose="02020500000000000000" pitchFamily="18" charset="-120"/>
              </a:rPr>
              <a:t>%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新細明體" panose="02020500000000000000" pitchFamily="18" charset="-120"/>
              </a:rPr>
              <a:t>至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新細明體" panose="02020500000000000000" pitchFamily="18" charset="-120"/>
              </a:rPr>
              <a:t>15%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新細明體" panose="02020500000000000000" pitchFamily="18" charset="-120"/>
              </a:rPr>
              <a:t>。脂肪攝取量應限制在人體每天所需熱量的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新細明體" panose="02020500000000000000" pitchFamily="18" charset="-120"/>
              </a:rPr>
              <a:t>15%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新細明體" panose="02020500000000000000" pitchFamily="18" charset="-120"/>
              </a:rPr>
              <a:t>至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新細明體" panose="02020500000000000000" pitchFamily="18" charset="-120"/>
              </a:rPr>
              <a:t>30%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新細明體" panose="02020500000000000000" pitchFamily="18" charset="-120"/>
              </a:rPr>
              <a:t>，飽和脂肪應限制</a:t>
            </a:r>
            <a:r>
              <a:rPr lang="zh-TW" altLang="en-US" sz="2400" dirty="0">
                <a:solidFill>
                  <a:prstClr val="black"/>
                </a:solidFill>
              </a:rPr>
              <a:t>少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新細明體" panose="02020500000000000000" pitchFamily="18" charset="-120"/>
              </a:rPr>
              <a:t>於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新細明體" panose="02020500000000000000" pitchFamily="18" charset="-120"/>
              </a:rPr>
              <a:t>10%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新細明體" panose="02020500000000000000" pitchFamily="18" charset="-120"/>
              </a:rPr>
              <a:t>。每天膽固醇攝取量應限制在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新細明體" panose="02020500000000000000" pitchFamily="18" charset="-120"/>
              </a:rPr>
              <a:t>300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新細明體" panose="02020500000000000000" pitchFamily="18" charset="-120"/>
              </a:rPr>
              <a:t>毫克，且每天應食用不多於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新細明體" panose="02020500000000000000" pitchFamily="18" charset="-120"/>
              </a:rPr>
              <a:t>5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新細明體" panose="02020500000000000000" pitchFamily="18" charset="-120"/>
              </a:rPr>
              <a:t>克鹽。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1B95-A1CA-48A7-BF2A-5A5F8C84FC94}" type="slidenum">
              <a:rPr lang="zh-HK" altLang="en-US" smtClean="0"/>
              <a:t>17</a:t>
            </a:fld>
            <a:endParaRPr lang="zh-HK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991963" y="6169580"/>
            <a:ext cx="338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資料來源：世界衞生組織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29202"/>
            <a:ext cx="10515600" cy="890472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</a:pPr>
            <a:r>
              <a:rPr lang="zh-TW" altLang="en-US" b="1" kern="10" dirty="0">
                <a:ln w="11430"/>
                <a:solidFill>
                  <a:schemeClr val="accent6">
                    <a:lumMod val="75000"/>
                  </a:schemeClr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可參考的資訊例子</a:t>
            </a:r>
            <a:endParaRPr lang="en-US" altLang="zh-TW" b="1" kern="10" dirty="0">
              <a:ln w="11430"/>
              <a:solidFill>
                <a:schemeClr val="accent6">
                  <a:lumMod val="75000"/>
                </a:schemeClr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47031"/>
            <a:ext cx="10515600" cy="4981961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zh-TW" altLang="en-US" sz="2400" dirty="0"/>
              <a:t>個別家庭成員的健康狀態：</a:t>
            </a:r>
          </a:p>
          <a:p>
            <a:pPr marL="263525" lvl="1">
              <a:spcAft>
                <a:spcPts val="600"/>
              </a:spcAft>
            </a:pPr>
            <a:r>
              <a:rPr lang="zh-TW" altLang="en-US" dirty="0"/>
              <a:t>患有痛風的人要避免進食含「普林」高成分的食物，如：動物的內臟、貝殼類海產</a:t>
            </a:r>
            <a:endParaRPr lang="en-US" altLang="zh-TW" dirty="0"/>
          </a:p>
          <a:p>
            <a:pPr marL="263525" lvl="1">
              <a:spcAft>
                <a:spcPts val="600"/>
              </a:spcAft>
            </a:pPr>
            <a:r>
              <a:rPr lang="zh-TW" altLang="en-US" dirty="0"/>
              <a:t>患有骨質疏鬆的人要多吃含豐富鈣的食物，減少進食含高鹽份的食物，須從日常飲食中攝取足夠的維他命</a:t>
            </a:r>
            <a:r>
              <a:rPr lang="en-US" altLang="zh-TW" dirty="0"/>
              <a:t>D</a:t>
            </a:r>
          </a:p>
          <a:p>
            <a:pPr marL="263525" lvl="1">
              <a:spcAft>
                <a:spcPts val="600"/>
              </a:spcAft>
            </a:pPr>
            <a:r>
              <a:rPr lang="zh-TW" altLang="en-US" dirty="0"/>
              <a:t>患有糖尿病的人要多吃含高纖維素的食物，適量進食含醣質的食物，選用健康煮食方法</a:t>
            </a:r>
            <a:endParaRPr lang="en-US" altLang="zh-TW" dirty="0"/>
          </a:p>
          <a:p>
            <a:pPr marL="263525" lvl="1">
              <a:spcAft>
                <a:spcPts val="600"/>
              </a:spcAft>
            </a:pPr>
            <a:r>
              <a:rPr lang="zh-TW" altLang="en-US" dirty="0"/>
              <a:t>患有高血壓的人的飲食應以清淡為主，少吃鹽、豉油及醃製食物，多進食蔬菜水果</a:t>
            </a:r>
            <a:endParaRPr lang="en-US" altLang="zh-TW" dirty="0"/>
          </a:p>
          <a:p>
            <a:pPr marL="263525" lvl="1">
              <a:spcAft>
                <a:spcPts val="600"/>
              </a:spcAft>
            </a:pPr>
            <a:r>
              <a:rPr lang="zh-TW" altLang="en-US" dirty="0"/>
              <a:t>患有冠心病的人應減少進食含高飽和脂肪反式脂肪的食物</a:t>
            </a:r>
            <a:endParaRPr lang="en-US" altLang="zh-TW" dirty="0"/>
          </a:p>
          <a:p>
            <a:pPr marL="34925" lvl="1" indent="0">
              <a:spcAft>
                <a:spcPts val="600"/>
              </a:spcAft>
              <a:buNone/>
            </a:pPr>
            <a:endParaRPr lang="en-US" altLang="zh-TW" dirty="0"/>
          </a:p>
          <a:p>
            <a:pPr marL="34925" lvl="1" indent="0">
              <a:spcAft>
                <a:spcPts val="600"/>
              </a:spcAft>
              <a:buNone/>
            </a:pPr>
            <a:r>
              <a:rPr lang="zh-TW" altLang="en-US" dirty="0"/>
              <a:t>詳情可參閱衞生署網頁（</a:t>
            </a:r>
            <a:r>
              <a:rPr lang="en-US" altLang="zh-TW" dirty="0"/>
              <a:t>https://www.elderly.gov.hk/tc_chi/common_health_problems/index.html)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6870-764B-4A12-9EDE-7DB7B326B920}" type="slidenum">
              <a:rPr lang="zh-TW" altLang="en-US" smtClean="0"/>
              <a:t>18</a:t>
            </a:fld>
            <a:endParaRPr lang="zh-TW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997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</a:pPr>
            <a:r>
              <a:rPr lang="zh-TW" altLang="en-US" b="1" kern="10" dirty="0">
                <a:ln w="11430"/>
                <a:solidFill>
                  <a:schemeClr val="accent6">
                    <a:lumMod val="75000"/>
                  </a:schemeClr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可參考的資訊例子</a:t>
            </a:r>
            <a:endParaRPr lang="en-US" altLang="zh-TW" b="1" kern="10" dirty="0">
              <a:ln w="11430"/>
              <a:solidFill>
                <a:schemeClr val="accent6">
                  <a:lumMod val="75000"/>
                </a:schemeClr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8497" y="1516864"/>
            <a:ext cx="7762103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zh-TW" altLang="en-US" sz="2400" dirty="0"/>
              <a:t>使用營養標籤</a:t>
            </a:r>
          </a:p>
          <a:p>
            <a:pPr marL="342900" indent="-342900">
              <a:spcAft>
                <a:spcPts val="600"/>
              </a:spcAft>
            </a:pPr>
            <a:r>
              <a:rPr lang="zh-TW" altLang="en-US" sz="2400" dirty="0"/>
              <a:t>營養標籤是一個重要的公共衞生工具以促進均衡飲食</a:t>
            </a:r>
          </a:p>
          <a:p>
            <a:pPr marL="342900" indent="-342900">
              <a:spcAft>
                <a:spcPts val="600"/>
              </a:spcAft>
            </a:pPr>
            <a:r>
              <a:rPr lang="zh-TW" altLang="en-US" sz="2400" dirty="0"/>
              <a:t>比較不同食品中的營養成分以作出較健康的選擇，如選擇含脂肪、鈉（或鹽）和糖較低的食品</a:t>
            </a:r>
            <a:endParaRPr lang="en-US" altLang="zh-TW" sz="2400" dirty="0"/>
          </a:p>
          <a:p>
            <a:pPr marL="0" indent="0">
              <a:spcAft>
                <a:spcPts val="600"/>
              </a:spcAft>
              <a:buNone/>
            </a:pP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有關如何閱讀營養標籤，可參閱食物安全中心網頁（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https://www.cfs.gov.hk/tc_chi/whatsnew/whatsnew_act/whatsnew_act_19_Nutrition_Labelling_Scheme.html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7680" lvl="1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756822" y="5554046"/>
            <a:ext cx="2596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資料來源：</a:t>
            </a:r>
            <a:r>
              <a:rPr lang="en-US" altLang="zh-TW" sz="1200" dirty="0"/>
              <a:t>https://www.cfs.gov.hk/tc_chi/programme/programme_nifl/files/HOWTOREAD_C.pdf</a:t>
            </a:r>
            <a:endParaRPr lang="zh-TW" altLang="en-US" sz="12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184" y="1516864"/>
            <a:ext cx="2613876" cy="371644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1B95-A1CA-48A7-BF2A-5A5F8C84FC94}" type="slidenum">
              <a:rPr lang="zh-HK" altLang="en-US" smtClean="0"/>
              <a:t>19</a:t>
            </a:fld>
            <a:endParaRPr lang="zh-HK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201" y="286085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400" b="1" kern="10" dirty="0">
                <a:ln w="11430"/>
                <a:solidFill>
                  <a:srgbClr val="3366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飲食與健康</a:t>
            </a:r>
            <a:endParaRPr lang="en-US" sz="4400" b="1" kern="10" dirty="0">
              <a:ln w="11430"/>
              <a:solidFill>
                <a:srgbClr val="336600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299" y="1250423"/>
            <a:ext cx="727781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prstClr val="black"/>
                </a:solidFill>
              </a:rPr>
              <a:t>良好的營養是指有充足和均衡的飲食，配合經常運動，是身體健康的基礎</a:t>
            </a:r>
            <a:endParaRPr lang="zh-TW" alt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食物是人類攝取熱量和營養素的主要來源</a:t>
            </a:r>
            <a:endParaRPr lang="en-US" altLang="zh-TW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熱量的作用為支持人體活動，而營養素則對於成長、修補人體組織、保持健康和預防疾病至為重要</a:t>
            </a:r>
            <a:endParaRPr lang="en-US" altLang="zh-TW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飲食均衡能夠幫助維持身體健康</a:t>
            </a:r>
            <a:endParaRPr lang="en-US" altLang="zh-TW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飲食不均衡或營養不良可導致肥胖症或某種營養素的缺乏，繼而增加患上多種疾病，如心臟病、腦血管病、糖尿病</a:t>
            </a:r>
            <a:endParaRPr lang="en-US" altLang="zh-TW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B5DF-5DA9-46A7-9A59-86908C82C3B1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521959" y="765319"/>
            <a:ext cx="2920482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抗疫下的健康飲食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在</a:t>
            </a:r>
            <a:r>
              <a:rPr lang="en-US" altLang="zh-TW" dirty="0"/>
              <a:t>2019</a:t>
            </a:r>
            <a:r>
              <a:rPr lang="zh-TW" altLang="en-US" dirty="0"/>
              <a:t>冠狀病毒病大流行之際，儘管沒有食物或膳食補充品可以預防或治癒</a:t>
            </a:r>
            <a:r>
              <a:rPr lang="en-US" altLang="zh-TW" dirty="0"/>
              <a:t>2019</a:t>
            </a:r>
            <a:r>
              <a:rPr lang="zh-TW" altLang="en-US" dirty="0"/>
              <a:t>冠狀病毒病感染，健康飲食對身心健康和增強免疫力十分重要。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sz="1600" dirty="0"/>
              <a:t>詳情可參閱衞生署相關網頁</a:t>
            </a:r>
            <a:r>
              <a:rPr lang="en-US" altLang="zh-TW" sz="1600" dirty="0"/>
              <a:t>(https://www.studenthealth.gov.hk/tc_chi/health/health_dn/health_dn_healthy_eating_during_covid19.html)</a:t>
            </a:r>
          </a:p>
          <a:p>
            <a:endParaRPr lang="zh-HK" altLang="en-US" dirty="0"/>
          </a:p>
        </p:txBody>
      </p:sp>
      <p:sp>
        <p:nvSpPr>
          <p:cNvPr id="3" name="矩形 2"/>
          <p:cNvSpPr/>
          <p:nvPr/>
        </p:nvSpPr>
        <p:spPr>
          <a:xfrm>
            <a:off x="567884" y="6169580"/>
            <a:ext cx="2698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資料來源：衞生署衞生防護中心</a:t>
            </a:r>
            <a:endParaRPr lang="en-US" altLang="zh-HK" sz="1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236" y="4858747"/>
            <a:ext cx="1911927" cy="19119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551999" y="1066800"/>
            <a:ext cx="6723459" cy="5472112"/>
            <a:chOff x="2744392" y="912813"/>
            <a:chExt cx="6723459" cy="5472112"/>
          </a:xfrm>
        </p:grpSpPr>
        <p:sp>
          <p:nvSpPr>
            <p:cNvPr id="41985" name="Rectangle 2"/>
            <p:cNvSpPr>
              <a:spLocks noChangeArrowheads="1"/>
            </p:cNvSpPr>
            <p:nvPr/>
          </p:nvSpPr>
          <p:spPr bwMode="auto">
            <a:xfrm>
              <a:off x="2744392" y="912813"/>
              <a:ext cx="6723459" cy="5472112"/>
            </a:xfrm>
            <a:prstGeom prst="rect">
              <a:avLst/>
            </a:prstGeom>
            <a:gradFill rotWithShape="1">
              <a:gsLst>
                <a:gs pos="0">
                  <a:srgbClr val="CC99FF">
                    <a:alpha val="67998"/>
                  </a:srgbClr>
                </a:gs>
                <a:gs pos="100000">
                  <a:srgbClr val="5E4776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986" name="Text Box 4"/>
            <p:cNvSpPr txBox="1">
              <a:spLocks noChangeArrowheads="1"/>
            </p:cNvSpPr>
            <p:nvPr/>
          </p:nvSpPr>
          <p:spPr bwMode="auto">
            <a:xfrm>
              <a:off x="4158855" y="1436688"/>
              <a:ext cx="1916906" cy="366712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b="1" dirty="0">
                  <a:solidFill>
                    <a:schemeClr val="bg1"/>
                  </a:solidFill>
                </a:rPr>
                <a:t>營養素</a:t>
              </a:r>
              <a:endParaRPr lang="en-US" altLang="zh-TW" b="1" dirty="0">
                <a:solidFill>
                  <a:schemeClr val="bg1"/>
                </a:solidFill>
              </a:endParaRPr>
            </a:p>
          </p:txBody>
        </p:sp>
        <p:sp>
          <p:nvSpPr>
            <p:cNvPr id="41987" name="Line 5"/>
            <p:cNvSpPr>
              <a:spLocks noChangeShapeType="1"/>
            </p:cNvSpPr>
            <p:nvPr/>
          </p:nvSpPr>
          <p:spPr bwMode="auto">
            <a:xfrm flipH="1">
              <a:off x="3932637" y="1876428"/>
              <a:ext cx="1197769" cy="765175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8" name="Text Box 6"/>
            <p:cNvSpPr txBox="1">
              <a:spLocks noChangeArrowheads="1"/>
            </p:cNvSpPr>
            <p:nvPr/>
          </p:nvSpPr>
          <p:spPr bwMode="auto">
            <a:xfrm>
              <a:off x="2980136" y="5072063"/>
              <a:ext cx="1916906" cy="366712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b="1" dirty="0"/>
                <a:t>提供熱量 </a:t>
              </a:r>
              <a:endParaRPr lang="en-US" altLang="zh-TW" b="1" dirty="0"/>
            </a:p>
          </p:txBody>
        </p:sp>
        <p:sp>
          <p:nvSpPr>
            <p:cNvPr id="41989" name="AutoShape 7"/>
            <p:cNvSpPr/>
            <p:nvPr/>
          </p:nvSpPr>
          <p:spPr bwMode="auto">
            <a:xfrm rot="5400000">
              <a:off x="3692922" y="3940177"/>
              <a:ext cx="431800" cy="1781175"/>
            </a:xfrm>
            <a:prstGeom prst="rightBrace">
              <a:avLst>
                <a:gd name="adj1" fmla="val 45833"/>
                <a:gd name="adj2" fmla="val 50000"/>
              </a:avLst>
            </a:prstGeom>
            <a:noFill/>
            <a:ln w="349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990" name="Text Box 10"/>
            <p:cNvSpPr txBox="1">
              <a:spLocks noChangeArrowheads="1"/>
            </p:cNvSpPr>
            <p:nvPr/>
          </p:nvSpPr>
          <p:spPr bwMode="auto">
            <a:xfrm>
              <a:off x="2977755" y="3357563"/>
              <a:ext cx="1916906" cy="369332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TW" altLang="en-US" b="1" dirty="0"/>
                <a:t>碳水化合物</a:t>
              </a:r>
              <a:endParaRPr lang="en-US" b="1" dirty="0"/>
            </a:p>
          </p:txBody>
        </p:sp>
        <p:sp>
          <p:nvSpPr>
            <p:cNvPr id="41991" name="Text Box 11"/>
            <p:cNvSpPr txBox="1">
              <a:spLocks noChangeArrowheads="1"/>
            </p:cNvSpPr>
            <p:nvPr/>
          </p:nvSpPr>
          <p:spPr bwMode="auto">
            <a:xfrm>
              <a:off x="2975374" y="3836988"/>
              <a:ext cx="1916906" cy="369332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TW" altLang="en-US" b="1" dirty="0"/>
                <a:t>蛋白質</a:t>
              </a:r>
              <a:endParaRPr lang="en-US" b="1" dirty="0"/>
            </a:p>
          </p:txBody>
        </p:sp>
        <p:sp>
          <p:nvSpPr>
            <p:cNvPr id="41992" name="Text Box 12"/>
            <p:cNvSpPr txBox="1">
              <a:spLocks noChangeArrowheads="1"/>
            </p:cNvSpPr>
            <p:nvPr/>
          </p:nvSpPr>
          <p:spPr bwMode="auto">
            <a:xfrm>
              <a:off x="2976564" y="4300538"/>
              <a:ext cx="1916906" cy="369332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TW" altLang="en-US" b="1" dirty="0"/>
                <a:t>脂肪</a:t>
              </a:r>
              <a:endParaRPr lang="en-US" b="1" dirty="0"/>
            </a:p>
          </p:txBody>
        </p:sp>
        <p:sp>
          <p:nvSpPr>
            <p:cNvPr id="41993" name="Text Box 15"/>
            <p:cNvSpPr txBox="1">
              <a:spLocks noChangeArrowheads="1"/>
            </p:cNvSpPr>
            <p:nvPr/>
          </p:nvSpPr>
          <p:spPr bwMode="auto">
            <a:xfrm>
              <a:off x="5364957" y="3397250"/>
              <a:ext cx="1916906" cy="369332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TW" altLang="en-US" b="1" dirty="0"/>
                <a:t>維他命</a:t>
              </a:r>
              <a:endParaRPr lang="en-US" b="1" dirty="0"/>
            </a:p>
          </p:txBody>
        </p:sp>
        <p:sp>
          <p:nvSpPr>
            <p:cNvPr id="41994" name="Text Box 16"/>
            <p:cNvSpPr txBox="1">
              <a:spLocks noChangeArrowheads="1"/>
            </p:cNvSpPr>
            <p:nvPr/>
          </p:nvSpPr>
          <p:spPr bwMode="auto">
            <a:xfrm>
              <a:off x="5362576" y="3876675"/>
              <a:ext cx="1916906" cy="369332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TW" altLang="en-US" b="1" dirty="0"/>
                <a:t>礦物質</a:t>
              </a:r>
              <a:endParaRPr lang="en-US" b="1" dirty="0"/>
            </a:p>
          </p:txBody>
        </p:sp>
        <p:sp>
          <p:nvSpPr>
            <p:cNvPr id="41995" name="Text Box 17"/>
            <p:cNvSpPr txBox="1">
              <a:spLocks noChangeArrowheads="1"/>
            </p:cNvSpPr>
            <p:nvPr/>
          </p:nvSpPr>
          <p:spPr bwMode="auto">
            <a:xfrm>
              <a:off x="5363767" y="4340228"/>
              <a:ext cx="1916906" cy="366713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b="1" dirty="0"/>
                <a:t>微量元素</a:t>
              </a:r>
              <a:endParaRPr lang="en-US" altLang="zh-TW" b="1" dirty="0"/>
            </a:p>
          </p:txBody>
        </p:sp>
        <p:sp>
          <p:nvSpPr>
            <p:cNvPr id="41996" name="Text Box 18"/>
            <p:cNvSpPr txBox="1">
              <a:spLocks noChangeArrowheads="1"/>
            </p:cNvSpPr>
            <p:nvPr/>
          </p:nvSpPr>
          <p:spPr bwMode="auto">
            <a:xfrm>
              <a:off x="3095626" y="5730878"/>
              <a:ext cx="1916906" cy="366713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b="1" dirty="0"/>
                <a:t>膳食纖維</a:t>
              </a:r>
              <a:endParaRPr lang="en-US" altLang="zh-TW" b="1" dirty="0"/>
            </a:p>
          </p:txBody>
        </p:sp>
        <p:sp>
          <p:nvSpPr>
            <p:cNvPr id="41997" name="Line 19"/>
            <p:cNvSpPr>
              <a:spLocks noChangeShapeType="1"/>
            </p:cNvSpPr>
            <p:nvPr/>
          </p:nvSpPr>
          <p:spPr bwMode="auto">
            <a:xfrm>
              <a:off x="5130406" y="1862138"/>
              <a:ext cx="1178719" cy="779462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AutoShape 20"/>
            <p:cNvSpPr/>
            <p:nvPr/>
          </p:nvSpPr>
          <p:spPr bwMode="auto">
            <a:xfrm>
              <a:off x="7335442" y="1128716"/>
              <a:ext cx="432197" cy="5113337"/>
            </a:xfrm>
            <a:prstGeom prst="rightBrace">
              <a:avLst>
                <a:gd name="adj1" fmla="val 73944"/>
                <a:gd name="adj2" fmla="val 50000"/>
              </a:avLst>
            </a:prstGeom>
            <a:noFill/>
            <a:ln w="349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999" name="Text Box 21"/>
            <p:cNvSpPr txBox="1">
              <a:spLocks noChangeArrowheads="1"/>
            </p:cNvSpPr>
            <p:nvPr/>
          </p:nvSpPr>
          <p:spPr bwMode="auto">
            <a:xfrm>
              <a:off x="7855745" y="4862513"/>
              <a:ext cx="1512094" cy="366712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b="1" dirty="0"/>
                <a:t>均衡飲食</a:t>
              </a:r>
              <a:endParaRPr lang="en-US" altLang="zh-TW" b="1" dirty="0"/>
            </a:p>
          </p:txBody>
        </p:sp>
        <p:sp>
          <p:nvSpPr>
            <p:cNvPr id="42000" name="Rectangle 24"/>
            <p:cNvSpPr>
              <a:spLocks noChangeArrowheads="1"/>
            </p:cNvSpPr>
            <p:nvPr/>
          </p:nvSpPr>
          <p:spPr bwMode="auto">
            <a:xfrm>
              <a:off x="2855120" y="1196978"/>
              <a:ext cx="4537472" cy="5040313"/>
            </a:xfrm>
            <a:prstGeom prst="rect">
              <a:avLst/>
            </a:prstGeom>
            <a:noFill/>
            <a:ln w="38100" cap="rnd">
              <a:solidFill>
                <a:srgbClr val="FF9900"/>
              </a:solidFill>
              <a:prstDash val="sysDot"/>
              <a:miter lim="800000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2002" name="Text Box 29"/>
            <p:cNvSpPr txBox="1">
              <a:spLocks noChangeArrowheads="1"/>
            </p:cNvSpPr>
            <p:nvPr/>
          </p:nvSpPr>
          <p:spPr bwMode="auto">
            <a:xfrm>
              <a:off x="5197080" y="5721353"/>
              <a:ext cx="1916906" cy="366713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b="1" dirty="0"/>
                <a:t>水</a:t>
              </a:r>
              <a:r>
                <a:rPr lang="en-US" altLang="zh-TW" b="1" dirty="0"/>
                <a:t> </a:t>
              </a:r>
            </a:p>
          </p:txBody>
        </p:sp>
        <p:sp>
          <p:nvSpPr>
            <p:cNvPr id="42003" name="Text Box 30"/>
            <p:cNvSpPr txBox="1">
              <a:spLocks noChangeArrowheads="1"/>
            </p:cNvSpPr>
            <p:nvPr/>
          </p:nvSpPr>
          <p:spPr bwMode="auto">
            <a:xfrm>
              <a:off x="7859317" y="3500438"/>
              <a:ext cx="1512094" cy="366712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b="1" dirty="0"/>
                <a:t>食物</a:t>
              </a:r>
              <a:endParaRPr lang="en-US" altLang="zh-TW" b="1" dirty="0"/>
            </a:p>
          </p:txBody>
        </p:sp>
        <p:sp>
          <p:nvSpPr>
            <p:cNvPr id="42004" name="AutoShape 31"/>
            <p:cNvSpPr>
              <a:spLocks noChangeArrowheads="1"/>
            </p:cNvSpPr>
            <p:nvPr/>
          </p:nvSpPr>
          <p:spPr bwMode="auto">
            <a:xfrm rot="5400000">
              <a:off x="8247462" y="4283871"/>
              <a:ext cx="719137" cy="161925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107800070 h 21600"/>
                <a:gd name="T4" fmla="*/ 2147483647 w 21600"/>
                <a:gd name="T5" fmla="*/ 215600141 h 21600"/>
                <a:gd name="T6" fmla="*/ 2147483647 w 21600"/>
                <a:gd name="T7" fmla="*/ 10780007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Line 14"/>
            <p:cNvSpPr>
              <a:spLocks noChangeShapeType="1"/>
            </p:cNvSpPr>
            <p:nvPr/>
          </p:nvSpPr>
          <p:spPr bwMode="auto">
            <a:xfrm>
              <a:off x="6292454" y="3028953"/>
              <a:ext cx="0" cy="365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Line 14"/>
            <p:cNvSpPr>
              <a:spLocks noChangeShapeType="1"/>
            </p:cNvSpPr>
            <p:nvPr/>
          </p:nvSpPr>
          <p:spPr bwMode="auto">
            <a:xfrm>
              <a:off x="3899297" y="3000378"/>
              <a:ext cx="0" cy="365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Text Box 8"/>
            <p:cNvSpPr txBox="1">
              <a:spLocks noChangeArrowheads="1"/>
            </p:cNvSpPr>
            <p:nvPr/>
          </p:nvSpPr>
          <p:spPr bwMode="auto">
            <a:xfrm>
              <a:off x="2961086" y="2668588"/>
              <a:ext cx="1916906" cy="366712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b="1" dirty="0"/>
                <a:t>主要營養素 </a:t>
              </a:r>
              <a:endParaRPr lang="en-US" altLang="zh-TW" b="1" dirty="0"/>
            </a:p>
          </p:txBody>
        </p:sp>
        <p:sp>
          <p:nvSpPr>
            <p:cNvPr id="42008" name="Text Box 13"/>
            <p:cNvSpPr txBox="1">
              <a:spLocks noChangeArrowheads="1"/>
            </p:cNvSpPr>
            <p:nvPr/>
          </p:nvSpPr>
          <p:spPr bwMode="auto">
            <a:xfrm>
              <a:off x="5348289" y="2668588"/>
              <a:ext cx="1916906" cy="369332"/>
            </a:xfrm>
            <a:prstGeom prst="rect">
              <a:avLst/>
            </a:prstGeom>
            <a:solidFill>
              <a:srgbClr val="339966">
                <a:alpha val="70195"/>
              </a:srgbClr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b="1" dirty="0"/>
                <a:t>微量營養素 </a:t>
              </a:r>
              <a:endParaRPr lang="en-US" altLang="zh-TW" b="1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B5DF-5DA9-46A7-9A59-86908C82C3B1}" type="slidenum">
              <a:rPr lang="en-US" smtClean="0"/>
              <a:t>3</a:t>
            </a:fld>
            <a:endParaRPr lang="en-US"/>
          </a:p>
        </p:txBody>
      </p:sp>
      <p:sp>
        <p:nvSpPr>
          <p:cNvPr id="27" name="Title 1"/>
          <p:cNvSpPr txBox="1"/>
          <p:nvPr/>
        </p:nvSpPr>
        <p:spPr>
          <a:xfrm>
            <a:off x="461965" y="217493"/>
            <a:ext cx="10515600" cy="684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</a:rPr>
              <a:t>基本營養原則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704" y="226807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健康飲食原則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健康飲食金字塔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"/>
          <a:stretch>
            <a:fillRect/>
          </a:stretch>
        </p:blipFill>
        <p:spPr bwMode="auto">
          <a:xfrm>
            <a:off x="6479704" y="1552370"/>
            <a:ext cx="5685327" cy="384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3589" y="5987018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資料來源：衞生署衞生防護中心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4</a:t>
            </a:fld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383704" y="1552370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食物的選擇要多元化，每餐應以穀物類食物為主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多吃蔬菜和水果類食物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吃適量的奶類、肉、魚、蛋及代替品（包括乾豆）</a:t>
            </a:r>
            <a:endParaRPr lang="en-US" altLang="zh-TW" sz="2400" strike="sngStrik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減少進食高油、鹽和糖份的食物，及經醃製和加工的食物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每天飲用足夠的流質飲品（包括清水、清茶和清湯等）</a:t>
            </a:r>
            <a:endParaRPr lang="en-US" altLang="zh-TW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飲食要定時和定量</a:t>
            </a:r>
            <a:endParaRPr lang="en-US" altLang="zh-TW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513" y="457190"/>
            <a:ext cx="3425470" cy="970384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穀物類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513" y="1953306"/>
            <a:ext cx="5456287" cy="3369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/>
              <a:t>主要功用</a:t>
            </a:r>
          </a:p>
          <a:p>
            <a:pPr>
              <a:lnSpc>
                <a:spcPct val="110000"/>
              </a:lnSpc>
            </a:pPr>
            <a:r>
              <a:rPr lang="zh-TW" altLang="en-US" sz="2400" dirty="0"/>
              <a:t>主要的能量來源</a:t>
            </a:r>
          </a:p>
          <a:p>
            <a:pPr>
              <a:lnSpc>
                <a:spcPct val="110000"/>
              </a:lnSpc>
            </a:pPr>
            <a:r>
              <a:rPr lang="zh-TW" altLang="en-US" sz="2400" dirty="0"/>
              <a:t>膳食纖維有助預防便秘、穩定血糖水平和增加飽肚感</a:t>
            </a:r>
            <a:endParaRPr lang="en-US" altLang="zh-HK" sz="24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76923" y="6217338"/>
            <a:ext cx="268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資料來源：衞生署衞生防護中心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2"/>
          <p:cNvSpPr txBox="1"/>
          <p:nvPr/>
        </p:nvSpPr>
        <p:spPr>
          <a:xfrm>
            <a:off x="5659395" y="1575347"/>
            <a:ext cx="5980670" cy="4403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8" name="Content Placeholder 2"/>
          <p:cNvSpPr txBox="1"/>
          <p:nvPr/>
        </p:nvSpPr>
        <p:spPr>
          <a:xfrm>
            <a:off x="6417318" y="1937449"/>
            <a:ext cx="4464824" cy="4057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/>
              <a:t>健康錦囊</a:t>
            </a:r>
            <a:endParaRPr lang="en-US" altLang="zh-TW" dirty="0"/>
          </a:p>
          <a:p>
            <a:r>
              <a:rPr lang="zh-TW" altLang="en-US" sz="2000" dirty="0"/>
              <a:t>體力活動量較大的人士（如青少年、運動員）須進食較多此類食物</a:t>
            </a:r>
          </a:p>
          <a:p>
            <a:r>
              <a:rPr lang="zh-TW" altLang="en-US" sz="2000" dirty="0"/>
              <a:t>選擇進食全穀類，如糙米、全麥麵包、麥餅、燕麥</a:t>
            </a:r>
            <a:r>
              <a:rPr lang="en-US" altLang="zh-TW" sz="2000" dirty="0"/>
              <a:t>(</a:t>
            </a:r>
            <a:r>
              <a:rPr lang="zh-TW" altLang="en-US" sz="2000" dirty="0"/>
              <a:t>麥皮</a:t>
            </a:r>
            <a:r>
              <a:rPr lang="en-US" altLang="zh-TW" sz="2000" dirty="0"/>
              <a:t>)</a:t>
            </a:r>
            <a:r>
              <a:rPr lang="zh-TW" altLang="en-US" sz="2000" dirty="0"/>
              <a:t>、全穀類早餐，以增加膳食纖維的攝取量</a:t>
            </a:r>
          </a:p>
          <a:p>
            <a:r>
              <a:rPr lang="zh-TW" altLang="en-US" sz="2000" dirty="0"/>
              <a:t>選用低脂肪或不經油炸的穀物類</a:t>
            </a:r>
          </a:p>
          <a:p>
            <a:r>
              <a:rPr lang="zh-TW" altLang="en-US" sz="2000" dirty="0"/>
              <a:t>減少進食添加了脂肪的穀物類食物，如炒飯、炒麵、即食麵、酥餅、蛋糕、有忌廉餡的餅乾、塗上牛油、人造牛油或花生醬的多士</a:t>
            </a:r>
            <a:endParaRPr lang="en-US" altLang="zh-TW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81" y="289066"/>
            <a:ext cx="10515600" cy="1325563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蔬菜類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356" y="1830686"/>
            <a:ext cx="5238825" cy="3593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200" dirty="0"/>
              <a:t>主要功用</a:t>
            </a:r>
          </a:p>
          <a:p>
            <a:r>
              <a:rPr lang="zh-TW" altLang="en-US" sz="2200" dirty="0"/>
              <a:t>強化身體的免疫系統，並保護我們避免患上糖尿病、高血壓和心血管病等慢性疾病</a:t>
            </a:r>
            <a:endParaRPr lang="zh-TW" altLang="en-US" sz="2200" strike="sngStrike" dirty="0"/>
          </a:p>
          <a:p>
            <a:r>
              <a:rPr lang="zh-TW" altLang="en-US" sz="2200" dirty="0"/>
              <a:t>有助改善腸道功能，預防便秘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649356" y="6286602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資料來源：衞生署衞生防護中心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6</a:t>
            </a:fld>
            <a:endParaRPr lang="en-US"/>
          </a:p>
        </p:txBody>
      </p:sp>
      <p:sp>
        <p:nvSpPr>
          <p:cNvPr id="9" name="Content Placeholder 2"/>
          <p:cNvSpPr txBox="1"/>
          <p:nvPr/>
        </p:nvSpPr>
        <p:spPr>
          <a:xfrm>
            <a:off x="6530724" y="1400584"/>
            <a:ext cx="4823076" cy="48860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000" dirty="0"/>
              <a:t>健康錦囊</a:t>
            </a:r>
          </a:p>
          <a:p>
            <a:r>
              <a:rPr lang="zh-TW" altLang="en-US" sz="2200" dirty="0"/>
              <a:t>進食不同種類及顏色的蔬菜以攝取不同的營養素</a:t>
            </a:r>
          </a:p>
          <a:p>
            <a:r>
              <a:rPr lang="zh-TW" altLang="en-US" sz="2200" dirty="0"/>
              <a:t>儘量選擇新鮮蔬菜</a:t>
            </a:r>
          </a:p>
          <a:p>
            <a:r>
              <a:rPr lang="zh-TW" altLang="en-US" sz="2200" dirty="0"/>
              <a:t>多進食含豐富維他命</a:t>
            </a:r>
            <a:r>
              <a:rPr lang="en-US" altLang="zh-TW" sz="2200" dirty="0"/>
              <a:t>A</a:t>
            </a:r>
            <a:r>
              <a:rPr lang="zh-TW" altLang="en-US" sz="2200" dirty="0"/>
              <a:t>和</a:t>
            </a:r>
            <a:r>
              <a:rPr lang="en-US" altLang="zh-TW" sz="2200" dirty="0"/>
              <a:t>C</a:t>
            </a:r>
            <a:r>
              <a:rPr lang="zh-TW" altLang="en-US" sz="2200" dirty="0"/>
              <a:t>的綠葉蔬菜及橙色或黃色蔬菜，如菜心、紅蘿蔔、番茄</a:t>
            </a:r>
            <a:endParaRPr lang="zh-TW" altLang="en-US" sz="2200" strike="sngStrike" dirty="0"/>
          </a:p>
          <a:p>
            <a:r>
              <a:rPr lang="zh-TW" altLang="en-US" sz="2200" dirty="0"/>
              <a:t>避免將蔬菜烹調過久，否則裏面的營養素會流失或被破壞</a:t>
            </a:r>
          </a:p>
          <a:p>
            <a:r>
              <a:rPr lang="zh-TW" altLang="en-US" sz="2200" dirty="0"/>
              <a:t>大部分蔬菜屬天然低脂，但有時候在烹調過程中可能加入額外油份，宜適量進食這些蔬菜，如放了沙律醬的沙律、牛油粟米、炸蔬菜</a:t>
            </a:r>
          </a:p>
          <a:p>
            <a:r>
              <a:rPr lang="zh-TW" altLang="en-US" sz="2200" dirty="0"/>
              <a:t>減少進食醃製的蔬菜，如鹽醃及醃酸蔬菜</a:t>
            </a:r>
            <a:endParaRPr lang="en-US" sz="22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943" y="4940058"/>
            <a:ext cx="3501509" cy="9686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76" y="349172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水果類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76" y="1862967"/>
            <a:ext cx="4790171" cy="3263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/>
              <a:t>主要功用</a:t>
            </a:r>
          </a:p>
          <a:p>
            <a:r>
              <a:rPr lang="zh-TW" altLang="en-US" sz="2400" dirty="0"/>
              <a:t>促進消化，預防便秘及腸道疾病</a:t>
            </a:r>
          </a:p>
          <a:p>
            <a:r>
              <a:rPr lang="zh-TW" altLang="en-US" sz="2400" dirty="0"/>
              <a:t>保護我們避免患上多種慢性疾病，如糖尿病、高血壓、心血管病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37792" y="6249280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資料來源：衞生署衞生防護中心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7</a:t>
            </a:fld>
            <a:endParaRPr lang="en-US"/>
          </a:p>
        </p:txBody>
      </p:sp>
      <p:sp>
        <p:nvSpPr>
          <p:cNvPr id="9" name="Content Placeholder 2"/>
          <p:cNvSpPr txBox="1"/>
          <p:nvPr/>
        </p:nvSpPr>
        <p:spPr>
          <a:xfrm>
            <a:off x="5850576" y="1319731"/>
            <a:ext cx="5520047" cy="49295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/>
              <a:t>健康錦囊</a:t>
            </a:r>
          </a:p>
          <a:p>
            <a:r>
              <a:rPr lang="zh-TW" altLang="en-US" sz="2000" dirty="0"/>
              <a:t>進食不同種類及顏色的水果以攝取不同的營養素</a:t>
            </a:r>
          </a:p>
          <a:p>
            <a:r>
              <a:rPr lang="zh-TW" altLang="en-US" sz="2000" dirty="0"/>
              <a:t>選擇新鮮水果比罐頭水果、冷藏水果、乾果和果汁更理想</a:t>
            </a:r>
          </a:p>
          <a:p>
            <a:r>
              <a:rPr lang="zh-TW" altLang="en-US" sz="2000" dirty="0"/>
              <a:t>多進食橙色或黃色水果，如橙、木瓜、芒果，因為它們含有豐富維他命</a:t>
            </a:r>
            <a:r>
              <a:rPr lang="en-US" altLang="zh-TW" sz="2000" dirty="0"/>
              <a:t>A</a:t>
            </a:r>
            <a:r>
              <a:rPr lang="zh-TW" altLang="en-US" sz="2000" dirty="0"/>
              <a:t>和</a:t>
            </a:r>
            <a:r>
              <a:rPr lang="en-US" altLang="zh-TW" sz="2000" dirty="0"/>
              <a:t>C</a:t>
            </a:r>
          </a:p>
          <a:p>
            <a:r>
              <a:rPr lang="zh-TW" altLang="en-US" sz="2000" dirty="0"/>
              <a:t>與整個水果比較，純果汁的糖份含量較高，但膳食纖維量較少</a:t>
            </a:r>
            <a:endParaRPr lang="zh-TW" altLang="en-US" sz="2000" strike="sngStrike" dirty="0"/>
          </a:p>
          <a:p>
            <a:r>
              <a:rPr lang="zh-TW" altLang="en-US" sz="2000" dirty="0"/>
              <a:t>減少進食加入高脂肪材料的水果類食品，如水果撻、水果雪糕、加入忌廉的水果蛋糕</a:t>
            </a:r>
          </a:p>
          <a:p>
            <a:r>
              <a:rPr lang="zh-TW" altLang="en-US" sz="2000" dirty="0"/>
              <a:t>減少選擇有添加糖的水果類食品，如含糖水的罐頭水果、水果甜品、添加了糖的乾果、濃縮果汁製成的果汁</a:t>
            </a:r>
            <a:endParaRPr lang="en-US" sz="20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503" y="4725727"/>
            <a:ext cx="2104338" cy="14708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65" y="410082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肉類、魚類、蛋類及代替品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670" y="1891718"/>
            <a:ext cx="4422426" cy="3450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dirty="0"/>
              <a:t>主要功用</a:t>
            </a:r>
          </a:p>
          <a:p>
            <a:pPr>
              <a:lnSpc>
                <a:spcPct val="110000"/>
              </a:lnSpc>
            </a:pPr>
            <a:r>
              <a:rPr lang="zh-TW" altLang="en-US" sz="2400" dirty="0"/>
              <a:t>促進生長發育和修補身體組織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670" y="6311900"/>
            <a:ext cx="2784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資料來源：衞生署衞生防護中心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8</a:t>
            </a:fld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6107169" y="1908750"/>
            <a:ext cx="5246631" cy="3877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800" dirty="0"/>
              <a:t>健康錦囊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/>
              <a:t>選擇肉類瘦的部分，並在進食前將皮和所有可以見到的肥肉去掉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/>
              <a:t>魚類及海產含豐富不飽和脂肪酸，對心血管健康有益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/>
              <a:t>減少進食添加了大量鹽或防腐劑的加工或醃製肉類，如香腸、午餐肉、鹹魚、鹹蛋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/>
              <a:t>減少進食內臟，因為內臟的膽固醇含量較高</a:t>
            </a:r>
            <a:endParaRPr lang="zh-TW" altLang="en-US" sz="2000" strike="sngStrik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/>
              <a:t>素食者應進食適量乾豆類、黃豆製品、果仁和種籽以攝取足夠的蛋白質</a:t>
            </a:r>
            <a:endParaRPr lang="en-US" altLang="zh-TW" sz="2000" dirty="0"/>
          </a:p>
          <a:p>
            <a:endParaRPr lang="en-US" altLang="zh-H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56" y="633560"/>
            <a:ext cx="8567057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奶類及代替品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56" y="2198069"/>
            <a:ext cx="4590802" cy="3174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/>
              <a:t>主要功用</a:t>
            </a:r>
          </a:p>
          <a:p>
            <a:r>
              <a:rPr lang="zh-TW" altLang="en-US" sz="2400" dirty="0"/>
              <a:t>促進骨骼及牙齒健康</a:t>
            </a:r>
          </a:p>
          <a:p>
            <a:r>
              <a:rPr lang="zh-TW" altLang="en-US" sz="2400" dirty="0"/>
              <a:t>協助生長及修補細胞</a:t>
            </a:r>
            <a:endParaRPr lang="zh-TW" altLang="en-US" sz="2400" strike="sngStrike" dirty="0"/>
          </a:p>
          <a:p>
            <a:pPr marL="0" indent="0">
              <a:buNone/>
            </a:pPr>
            <a:endParaRPr lang="en-US" altLang="zh-TW" sz="2000" dirty="0"/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12856" y="6202461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資料來源：衞生署衞生防護中心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9</a:t>
            </a:fld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864082" y="39468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HK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721589" y="2179689"/>
            <a:ext cx="4094800" cy="2369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健康錦囊</a:t>
            </a:r>
          </a:p>
          <a:p>
            <a:pPr marL="265430" indent="-265430">
              <a:buFont typeface="Arial" panose="020B0604020202020204" pitchFamily="34" charset="0"/>
              <a:buChar char="•"/>
            </a:pPr>
            <a:r>
              <a:rPr lang="zh-TW" altLang="en-US" sz="2000" dirty="0"/>
              <a:t> 應選擇低脂或脫脂乳類製品</a:t>
            </a:r>
            <a:endParaRPr lang="en-US" altLang="zh-TW" sz="2000" dirty="0"/>
          </a:p>
          <a:p>
            <a:pPr marL="265430" indent="-265430">
              <a:buFont typeface="Arial" panose="020B0604020202020204" pitchFamily="34" charset="0"/>
              <a:buChar char="•"/>
            </a:pPr>
            <a:r>
              <a:rPr lang="zh-TW" altLang="en-US" sz="2000" dirty="0"/>
              <a:t>減少進食高脂或高糖份的乳類製品，如忌廉、雪糕、煉奶、奶昔</a:t>
            </a:r>
            <a:endParaRPr lang="en-US" altLang="zh-HK" sz="2000" dirty="0"/>
          </a:p>
          <a:p>
            <a:endParaRPr lang="en-US" altLang="zh-HK" sz="2000" dirty="0"/>
          </a:p>
          <a:p>
            <a:endParaRPr lang="en-US" altLang="zh-HK" sz="2000" dirty="0"/>
          </a:p>
          <a:p>
            <a:endParaRPr lang="zh-HK" alt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2140</Words>
  <Application>Microsoft Office PowerPoint</Application>
  <PresentationFormat>寬螢幕</PresentationFormat>
  <Paragraphs>223</Paragraphs>
  <Slides>19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新細明體</vt:lpstr>
      <vt:lpstr>Arial</vt:lpstr>
      <vt:lpstr>Calibri</vt:lpstr>
      <vt:lpstr>Calibri Light</vt:lpstr>
      <vt:lpstr>FrankRuehl</vt:lpstr>
      <vt:lpstr>Times New Roman</vt:lpstr>
      <vt:lpstr>Office 佈景主題</vt:lpstr>
      <vt:lpstr>Bitmap Image</vt:lpstr>
      <vt:lpstr>  建立健康生活模式 提升免疫力  飲食與健康   科技與生活(初中)</vt:lpstr>
      <vt:lpstr>PowerPoint 簡報</vt:lpstr>
      <vt:lpstr>PowerPoint 簡報</vt:lpstr>
      <vt:lpstr>健康飲食原則</vt:lpstr>
      <vt:lpstr>穀物類</vt:lpstr>
      <vt:lpstr>蔬菜類</vt:lpstr>
      <vt:lpstr>水果類</vt:lpstr>
      <vt:lpstr>肉類、魚類、蛋類及代替品</vt:lpstr>
      <vt:lpstr>奶類及代替品</vt:lpstr>
      <vt:lpstr>PowerPoint 簡報</vt:lpstr>
      <vt:lpstr>流質飲品</vt:lpstr>
      <vt:lpstr>維他命</vt:lpstr>
      <vt:lpstr>礦物質</vt:lpstr>
      <vt:lpstr>膳食計劃 ─   設計家庭膳食</vt:lpstr>
      <vt:lpstr>設計膳食的考慮事項</vt:lpstr>
      <vt:lpstr>為家人預備膳食</vt:lpstr>
      <vt:lpstr>PowerPoint 簡報</vt:lpstr>
      <vt:lpstr>可參考的資訊例子</vt:lpstr>
      <vt:lpstr>可參考的資訊例子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CHOW, Ha-kwan Evelyn</dc:creator>
  <cp:lastModifiedBy>CP</cp:lastModifiedBy>
  <cp:revision>186</cp:revision>
  <cp:lastPrinted>2020-06-18T08:28:00Z</cp:lastPrinted>
  <dcterms:created xsi:type="dcterms:W3CDTF">2020-06-12T02:05:00Z</dcterms:created>
  <dcterms:modified xsi:type="dcterms:W3CDTF">2020-09-03T04:10:44Z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